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0"/>
  </p:normalViewPr>
  <p:slideViewPr>
    <p:cSldViewPr>
      <p:cViewPr varScale="1">
        <p:scale>
          <a:sx n="72" d="100"/>
          <a:sy n="72" d="100"/>
        </p:scale>
        <p:origin x="1157" y="3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9E8A-EBF1-4DD1-A3C5-3EFCB129DA07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C6CC9-CF71-40B5-AA40-E1FEABEB3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566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9E8A-EBF1-4DD1-A3C5-3EFCB129DA07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C6CC9-CF71-40B5-AA40-E1FEABEB3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82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9E8A-EBF1-4DD1-A3C5-3EFCB129DA07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C6CC9-CF71-40B5-AA40-E1FEABEB3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99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9E8A-EBF1-4DD1-A3C5-3EFCB129DA07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C6CC9-CF71-40B5-AA40-E1FEABEB3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37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9E8A-EBF1-4DD1-A3C5-3EFCB129DA07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C6CC9-CF71-40B5-AA40-E1FEABEB3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792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9E8A-EBF1-4DD1-A3C5-3EFCB129DA07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C6CC9-CF71-40B5-AA40-E1FEABEB3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47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9E8A-EBF1-4DD1-A3C5-3EFCB129DA07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C6CC9-CF71-40B5-AA40-E1FEABEB3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570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9E8A-EBF1-4DD1-A3C5-3EFCB129DA07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C6CC9-CF71-40B5-AA40-E1FEABEB3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09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9E8A-EBF1-4DD1-A3C5-3EFCB129DA07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C6CC9-CF71-40B5-AA40-E1FEABEB3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565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9E8A-EBF1-4DD1-A3C5-3EFCB129DA07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C6CC9-CF71-40B5-AA40-E1FEABEB3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538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F9E8A-EBF1-4DD1-A3C5-3EFCB129DA07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C6CC9-CF71-40B5-AA40-E1FEABEB3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654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F9E8A-EBF1-4DD1-A3C5-3EFCB129DA07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C6CC9-CF71-40B5-AA40-E1FEABEB3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674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6920" y="592994"/>
            <a:ext cx="2402235" cy="58477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solidFill>
                  <a:srgbClr val="00B050"/>
                </a:solidFill>
                <a:latin typeface="Berlin Sans FB Demi" pitchFamily="34" charset="0"/>
              </a:rPr>
              <a:t>K T Valsaraj, PhD </a:t>
            </a:r>
          </a:p>
          <a:p>
            <a:pPr algn="ctr"/>
            <a:r>
              <a:rPr lang="en-US" sz="1600" b="1" i="1" dirty="0">
                <a:solidFill>
                  <a:srgbClr val="00B050"/>
                </a:solidFill>
                <a:latin typeface="Berlin Sans FB Demi" pitchFamily="34" charset="0"/>
              </a:rPr>
              <a:t>Vanderbilt Univ., 1983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8469" y="1434454"/>
            <a:ext cx="2333625" cy="43088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D J Wilson, PhD </a:t>
            </a:r>
          </a:p>
          <a:p>
            <a:pPr algn="ctr"/>
            <a:r>
              <a:rPr lang="en-US" sz="1100" dirty="0"/>
              <a:t>Cal Tech, 1958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6085" y="2213625"/>
            <a:ext cx="2333625" cy="43088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H S Johnston, PhD</a:t>
            </a:r>
          </a:p>
          <a:p>
            <a:pPr algn="ctr"/>
            <a:r>
              <a:rPr lang="en-US" sz="1100" dirty="0"/>
              <a:t>Cal Tech, 1948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0866" y="2971800"/>
            <a:ext cx="2333625" cy="43088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A </a:t>
            </a:r>
            <a:r>
              <a:rPr lang="en-US" sz="1100" dirty="0" err="1"/>
              <a:t>A</a:t>
            </a:r>
            <a:r>
              <a:rPr lang="en-US" sz="1100" dirty="0"/>
              <a:t> Noyes, PhD</a:t>
            </a:r>
          </a:p>
          <a:p>
            <a:pPr algn="ctr"/>
            <a:r>
              <a:rPr lang="en-US" sz="1100" dirty="0"/>
              <a:t>Leipzig, 1890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0866" y="3700482"/>
            <a:ext cx="2333625" cy="60016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0070C0"/>
                </a:solidFill>
              </a:rPr>
              <a:t>W F Ostwald, PhD</a:t>
            </a:r>
          </a:p>
          <a:p>
            <a:pPr algn="ctr"/>
            <a:r>
              <a:rPr lang="en-US" sz="1100" dirty="0" err="1">
                <a:solidFill>
                  <a:srgbClr val="0070C0"/>
                </a:solidFill>
              </a:rPr>
              <a:t>Dorpat</a:t>
            </a:r>
            <a:r>
              <a:rPr lang="en-US" sz="1100" dirty="0">
                <a:solidFill>
                  <a:srgbClr val="0070C0"/>
                </a:solidFill>
              </a:rPr>
              <a:t>, 1878</a:t>
            </a:r>
          </a:p>
          <a:p>
            <a:pPr algn="ctr"/>
            <a:r>
              <a:rPr lang="en-US" sz="1100" i="1" dirty="0">
                <a:solidFill>
                  <a:srgbClr val="0070C0"/>
                </a:solidFill>
              </a:rPr>
              <a:t>(NOBEL PRIZE – CHEMISTRY 1909)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4345" y="4535269"/>
            <a:ext cx="2319337" cy="43088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Carl Schmidt, PhD</a:t>
            </a:r>
          </a:p>
          <a:p>
            <a:pPr algn="ctr"/>
            <a:r>
              <a:rPr lang="en-US" sz="1100" dirty="0" err="1"/>
              <a:t>Geissen</a:t>
            </a:r>
            <a:r>
              <a:rPr lang="en-US" sz="1100" dirty="0"/>
              <a:t>, 1844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4912" y="5257800"/>
            <a:ext cx="2309579" cy="43088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J von </a:t>
            </a:r>
            <a:r>
              <a:rPr lang="en-US" sz="1100" dirty="0" err="1"/>
              <a:t>Leibig</a:t>
            </a:r>
            <a:r>
              <a:rPr lang="en-US" sz="1100" dirty="0"/>
              <a:t>, PhD</a:t>
            </a:r>
          </a:p>
          <a:p>
            <a:pPr algn="ctr"/>
            <a:r>
              <a:rPr lang="en-US" sz="1100" dirty="0"/>
              <a:t>Erlanger, 1822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5957" y="5943600"/>
            <a:ext cx="2308534" cy="43088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J L Gay-Lussac, M.A.</a:t>
            </a:r>
          </a:p>
          <a:p>
            <a:pPr algn="ctr"/>
            <a:r>
              <a:rPr lang="en-US" sz="1100" dirty="0"/>
              <a:t>Paris, 1800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5957" y="6705600"/>
            <a:ext cx="2308534" cy="43088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C L </a:t>
            </a:r>
            <a:r>
              <a:rPr lang="en-US" sz="1100" dirty="0" err="1"/>
              <a:t>Berthellot</a:t>
            </a:r>
            <a:r>
              <a:rPr lang="en-US" sz="1100" dirty="0"/>
              <a:t>, M.D.</a:t>
            </a:r>
          </a:p>
          <a:p>
            <a:pPr algn="ctr"/>
            <a:r>
              <a:rPr lang="en-US" sz="1100" dirty="0"/>
              <a:t>Paris, 1778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40683" y="7391400"/>
            <a:ext cx="2308534" cy="43088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J B M </a:t>
            </a:r>
            <a:r>
              <a:rPr lang="en-US" sz="1100" dirty="0" err="1"/>
              <a:t>Bucquet</a:t>
            </a:r>
            <a:r>
              <a:rPr lang="en-US" sz="1100" dirty="0"/>
              <a:t>, M.D.</a:t>
            </a:r>
          </a:p>
          <a:p>
            <a:pPr algn="ctr"/>
            <a:r>
              <a:rPr lang="en-US" sz="1100" dirty="0"/>
              <a:t>Paris, 1770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50622" y="8153400"/>
            <a:ext cx="2308534" cy="43088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100" b="1" i="1" dirty="0">
                <a:solidFill>
                  <a:srgbClr val="C00000"/>
                </a:solidFill>
              </a:rPr>
              <a:t>A L Lavoisier, L.L.D.</a:t>
            </a:r>
          </a:p>
          <a:p>
            <a:pPr algn="ctr"/>
            <a:r>
              <a:rPr lang="en-US" sz="1100" b="1" i="1" dirty="0">
                <a:solidFill>
                  <a:srgbClr val="C00000"/>
                </a:solidFill>
              </a:rPr>
              <a:t>Paris, 1764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419600" y="609600"/>
            <a:ext cx="1724025" cy="43088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J S Smith, PhD</a:t>
            </a:r>
          </a:p>
          <a:p>
            <a:pPr algn="ctr"/>
            <a:r>
              <a:rPr lang="en-US" sz="1100" dirty="0"/>
              <a:t>LSU, 1996 (co-advised)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419600" y="1194376"/>
            <a:ext cx="1724024" cy="43088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C L Zhang, PhD</a:t>
            </a:r>
          </a:p>
          <a:p>
            <a:pPr algn="ctr"/>
            <a:r>
              <a:rPr lang="en-US" sz="1100" dirty="0"/>
              <a:t>LSU, 1997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419600" y="1759644"/>
            <a:ext cx="1724025" cy="43088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G De </a:t>
            </a:r>
            <a:r>
              <a:rPr lang="en-US" sz="1100" dirty="0" err="1"/>
              <a:t>Seze</a:t>
            </a:r>
            <a:r>
              <a:rPr lang="en-US" sz="1100" dirty="0"/>
              <a:t>, PhD</a:t>
            </a:r>
          </a:p>
          <a:p>
            <a:pPr algn="ctr"/>
            <a:r>
              <a:rPr lang="en-US" sz="1100" dirty="0"/>
              <a:t>LSU, 1999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429537" y="2286000"/>
            <a:ext cx="1724025" cy="43088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R </a:t>
            </a:r>
            <a:r>
              <a:rPr lang="en-US" sz="1100" dirty="0" err="1"/>
              <a:t>Ravikrishna</a:t>
            </a:r>
            <a:r>
              <a:rPr lang="en-US" sz="1100" dirty="0"/>
              <a:t>, PhD </a:t>
            </a:r>
          </a:p>
          <a:p>
            <a:pPr algn="ctr"/>
            <a:r>
              <a:rPr lang="en-US" sz="1100" dirty="0"/>
              <a:t>LSU, 2000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419600" y="2809356"/>
            <a:ext cx="1724023" cy="43088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S Raja, PhD </a:t>
            </a:r>
          </a:p>
          <a:p>
            <a:pPr algn="ctr"/>
            <a:r>
              <a:rPr lang="en-US" sz="1100" dirty="0"/>
              <a:t>LSU, 2005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409660" y="3336140"/>
            <a:ext cx="1743901" cy="43088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H F Lin, PhD </a:t>
            </a:r>
          </a:p>
          <a:p>
            <a:pPr algn="ctr"/>
            <a:r>
              <a:rPr lang="en-US" sz="1100" dirty="0"/>
              <a:t>LSU, 2005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409660" y="3843255"/>
            <a:ext cx="1724025" cy="43088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M Yin, PhD </a:t>
            </a:r>
          </a:p>
          <a:p>
            <a:pPr algn="ctr"/>
            <a:r>
              <a:rPr lang="en-US" sz="1100" dirty="0"/>
              <a:t>LSU, 2007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409661" y="4330616"/>
            <a:ext cx="1724022" cy="43088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Q Z Yuan, PhD </a:t>
            </a:r>
          </a:p>
          <a:p>
            <a:pPr algn="ctr"/>
            <a:r>
              <a:rPr lang="en-US" sz="1100" dirty="0"/>
              <a:t>LSU, 2007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409660" y="4876799"/>
            <a:ext cx="1724021" cy="43088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J Liu, PhD </a:t>
            </a:r>
          </a:p>
          <a:p>
            <a:pPr algn="ctr"/>
            <a:r>
              <a:rPr lang="en-US" sz="1100" dirty="0"/>
              <a:t>LSU, 2008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26225" y="5895008"/>
            <a:ext cx="1724020" cy="43088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M </a:t>
            </a:r>
            <a:r>
              <a:rPr lang="en-US" sz="1100" dirty="0" err="1"/>
              <a:t>Ren</a:t>
            </a:r>
            <a:r>
              <a:rPr lang="en-US" sz="1100" dirty="0"/>
              <a:t>, PhD </a:t>
            </a:r>
          </a:p>
          <a:p>
            <a:pPr algn="ctr"/>
            <a:r>
              <a:rPr lang="en-US" sz="1100" dirty="0"/>
              <a:t>LSU, 2009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429543" y="6374487"/>
            <a:ext cx="1724019" cy="43088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N A Ashley, PhD </a:t>
            </a:r>
          </a:p>
          <a:p>
            <a:pPr algn="ctr"/>
            <a:r>
              <a:rPr lang="en-US" sz="1100" dirty="0"/>
              <a:t>LSU, 2009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429537" y="7391400"/>
            <a:ext cx="1724025" cy="43088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A </a:t>
            </a:r>
            <a:r>
              <a:rPr lang="en-US" sz="1100" dirty="0" err="1"/>
              <a:t>A</a:t>
            </a:r>
            <a:r>
              <a:rPr lang="en-US" sz="1100" dirty="0"/>
              <a:t> Heath, PhD </a:t>
            </a:r>
          </a:p>
          <a:p>
            <a:pPr algn="ctr"/>
            <a:r>
              <a:rPr lang="en-US" sz="1100" dirty="0"/>
              <a:t>LSU, 2014 </a:t>
            </a:r>
          </a:p>
        </p:txBody>
      </p:sp>
      <p:cxnSp>
        <p:nvCxnSpPr>
          <p:cNvPr id="30" name="Straight Connector 29" descr="Line from K T Valsaraj, PhD &#10;Vanderbilt Univ., 1983 to J S Smith, PhD&#10;LSU, 1996 (co-advised)" title="Connector Line"/>
          <p:cNvCxnSpPr>
            <a:stCxn id="5" idx="3"/>
          </p:cNvCxnSpPr>
          <p:nvPr/>
        </p:nvCxnSpPr>
        <p:spPr>
          <a:xfrm>
            <a:off x="2859155" y="885382"/>
            <a:ext cx="1560166" cy="0"/>
          </a:xfrm>
          <a:prstGeom prst="line">
            <a:avLst/>
          </a:prstGeom>
          <a:ln w="2222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 descr="Line from J S Smith, PhD&#10;LSU, 1996 (co-advised)&#10;" title="Connector Line"/>
          <p:cNvCxnSpPr/>
          <p:nvPr/>
        </p:nvCxnSpPr>
        <p:spPr>
          <a:xfrm>
            <a:off x="1668117" y="1194376"/>
            <a:ext cx="4356" cy="24007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 descr="Line from D J Wilson, PhD &#10;Cal Tech, 1958 to H S Johnston, PhD&#10;Cal Tech, 1948&#10; " title="Connector Line"/>
          <p:cNvCxnSpPr>
            <a:stCxn id="6" idx="2"/>
            <a:endCxn id="7" idx="0"/>
          </p:cNvCxnSpPr>
          <p:nvPr/>
        </p:nvCxnSpPr>
        <p:spPr>
          <a:xfrm>
            <a:off x="1665282" y="1865341"/>
            <a:ext cx="7616" cy="34828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 descr="Line from H S Johnston, PhD&#10;Cal Tech, 1948 to A A Noyes, PhD&#10;Leipzig, 1890 " title="Connector Line"/>
          <p:cNvCxnSpPr>
            <a:stCxn id="7" idx="2"/>
            <a:endCxn id="8" idx="0"/>
          </p:cNvCxnSpPr>
          <p:nvPr/>
        </p:nvCxnSpPr>
        <p:spPr>
          <a:xfrm>
            <a:off x="1672898" y="2644512"/>
            <a:ext cx="4781" cy="3272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 descr="Line from A A Noyes, PhD&#10;Leipzig, 1890 to W F Ostwald, PhD&#10;Dorpat, 1878&#10;(NOBEL PRIZE – CHEMISTRY 1909)" title="Connector Line"/>
          <p:cNvCxnSpPr>
            <a:stCxn id="8" idx="2"/>
            <a:endCxn id="9" idx="0"/>
          </p:cNvCxnSpPr>
          <p:nvPr/>
        </p:nvCxnSpPr>
        <p:spPr>
          <a:xfrm>
            <a:off x="1677679" y="3402687"/>
            <a:ext cx="0" cy="29779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 descr="Line from Line from W F Ostwald, PhD&#10;Dorpat, 1878&#10;(NOBEL PRIZE – CHEMISTRY 1909)&#10;to Carl Schmidt, PhD&#10;Geissen, 1844" title="Connector Line"/>
          <p:cNvCxnSpPr>
            <a:stCxn id="9" idx="2"/>
            <a:endCxn id="10" idx="0"/>
          </p:cNvCxnSpPr>
          <p:nvPr/>
        </p:nvCxnSpPr>
        <p:spPr>
          <a:xfrm>
            <a:off x="1677679" y="4300646"/>
            <a:ext cx="6335" cy="23462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 descr="Line from Carl Schmidt, PhD&#10;Geissen, 1844&#10;to J von Leibig, PhD&#10;Erlanger, 1822&#10;" title="Connector Line"/>
          <p:cNvCxnSpPr>
            <a:stCxn id="10" idx="2"/>
            <a:endCxn id="11" idx="0"/>
          </p:cNvCxnSpPr>
          <p:nvPr/>
        </p:nvCxnSpPr>
        <p:spPr>
          <a:xfrm>
            <a:off x="1684014" y="4966156"/>
            <a:ext cx="5688" cy="29164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 descr="Dashed Line from J von Leibig, PhD&#10;Erlanger, 1822 to J L Gay-Lussac, M.A.&#10;Paris, 1800" title="Dashed Line"/>
          <p:cNvCxnSpPr>
            <a:stCxn id="11" idx="2"/>
            <a:endCxn id="12" idx="0"/>
          </p:cNvCxnSpPr>
          <p:nvPr/>
        </p:nvCxnSpPr>
        <p:spPr>
          <a:xfrm>
            <a:off x="1689702" y="5688687"/>
            <a:ext cx="522" cy="254913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 descr="Dashed Line from J L Gay-Lussac, M.A.&#10;Paris, 1800 to C L Berthellot, M.D.&#10;Paris, 1778" title="Dashed Line"/>
          <p:cNvCxnSpPr>
            <a:stCxn id="12" idx="2"/>
            <a:endCxn id="13" idx="0"/>
          </p:cNvCxnSpPr>
          <p:nvPr/>
        </p:nvCxnSpPr>
        <p:spPr>
          <a:xfrm>
            <a:off x="1690224" y="6374487"/>
            <a:ext cx="0" cy="331113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 descr="Dashed Line from C L Berthellot, M.D.&#10;Paris, 1778 to J B M Bucquet, M.D.&#10;Paris, 1770" title="Dashed Line"/>
          <p:cNvCxnSpPr>
            <a:stCxn id="13" idx="2"/>
            <a:endCxn id="14" idx="0"/>
          </p:cNvCxnSpPr>
          <p:nvPr/>
        </p:nvCxnSpPr>
        <p:spPr>
          <a:xfrm>
            <a:off x="1690224" y="7136487"/>
            <a:ext cx="4726" cy="254913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 descr="Dashed Line from J B M Bucquet, M.D.&#10;Paris, 1770 to A L Lavoisier, L.L.D.&#10;Paris, 1764" title="Dashed Line"/>
          <p:cNvCxnSpPr/>
          <p:nvPr/>
        </p:nvCxnSpPr>
        <p:spPr>
          <a:xfrm>
            <a:off x="1694950" y="7808502"/>
            <a:ext cx="9939" cy="331113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 descr="Dashed Line that connects K T Valsaraj to a list of students advised" title="Dashed Line"/>
          <p:cNvCxnSpPr>
            <a:cxnSpLocks/>
          </p:cNvCxnSpPr>
          <p:nvPr/>
        </p:nvCxnSpPr>
        <p:spPr>
          <a:xfrm flipH="1">
            <a:off x="3609281" y="901989"/>
            <a:ext cx="10220" cy="7260532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 descr="Dashed line to C L Zhang, PhD&#10;LSU, 1997" title="Dashed line"/>
          <p:cNvCxnSpPr>
            <a:stCxn id="17" idx="1"/>
          </p:cNvCxnSpPr>
          <p:nvPr/>
        </p:nvCxnSpPr>
        <p:spPr>
          <a:xfrm flipH="1" flipV="1">
            <a:off x="3619500" y="1409819"/>
            <a:ext cx="800100" cy="1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 descr="Dashed Line to G De Seze, PhD&#10;LSU, 1999" title="Dashed Line "/>
          <p:cNvCxnSpPr>
            <a:stCxn id="18" idx="1"/>
          </p:cNvCxnSpPr>
          <p:nvPr/>
        </p:nvCxnSpPr>
        <p:spPr>
          <a:xfrm flipH="1" flipV="1">
            <a:off x="3619500" y="1975087"/>
            <a:ext cx="800100" cy="1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 descr="Dashed line to R Ravikrishna, PhD &#10;LSU, 2000" title="Dashed Line"/>
          <p:cNvCxnSpPr>
            <a:stCxn id="19" idx="1"/>
          </p:cNvCxnSpPr>
          <p:nvPr/>
        </p:nvCxnSpPr>
        <p:spPr>
          <a:xfrm flipH="1" flipV="1">
            <a:off x="3629437" y="2501443"/>
            <a:ext cx="800100" cy="1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 descr="Dashed line to S Raja, PhD &#10;LSU, 2005" title="Dashed line"/>
          <p:cNvCxnSpPr>
            <a:stCxn id="20" idx="1"/>
          </p:cNvCxnSpPr>
          <p:nvPr/>
        </p:nvCxnSpPr>
        <p:spPr>
          <a:xfrm flipH="1">
            <a:off x="3619500" y="3024800"/>
            <a:ext cx="800100" cy="5521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 descr="Dashed line to H F Lin, PhD &#10;LSU, 2005" title="Dashed Line"/>
          <p:cNvCxnSpPr>
            <a:stCxn id="21" idx="1"/>
          </p:cNvCxnSpPr>
          <p:nvPr/>
        </p:nvCxnSpPr>
        <p:spPr>
          <a:xfrm flipH="1" flipV="1">
            <a:off x="3609560" y="3551583"/>
            <a:ext cx="800100" cy="1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 descr="Dashed line to M Yin, PhD &#10;LSU, 2007" title="Dashed line"/>
          <p:cNvCxnSpPr>
            <a:stCxn id="22" idx="1"/>
          </p:cNvCxnSpPr>
          <p:nvPr/>
        </p:nvCxnSpPr>
        <p:spPr>
          <a:xfrm flipH="1" flipV="1">
            <a:off x="3609560" y="4058698"/>
            <a:ext cx="800100" cy="1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 descr="Dashed line to Q Z Yuan, PhD &#10;LSU, 2007" title="Dashed line"/>
          <p:cNvCxnSpPr>
            <a:stCxn id="23" idx="1"/>
          </p:cNvCxnSpPr>
          <p:nvPr/>
        </p:nvCxnSpPr>
        <p:spPr>
          <a:xfrm flipH="1" flipV="1">
            <a:off x="3609561" y="4546059"/>
            <a:ext cx="800100" cy="1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 descr="Dashed line to J Liu, PhD &#10;LSU, 2008" title="Dashed line"/>
          <p:cNvCxnSpPr>
            <a:stCxn id="24" idx="1"/>
          </p:cNvCxnSpPr>
          <p:nvPr/>
        </p:nvCxnSpPr>
        <p:spPr>
          <a:xfrm flipH="1" flipV="1">
            <a:off x="3609560" y="5092242"/>
            <a:ext cx="800100" cy="1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 descr="Dashed line to M Ren, PhD &#10;LSU, 2009" title="Dashed line"/>
          <p:cNvCxnSpPr>
            <a:stCxn id="25" idx="1"/>
          </p:cNvCxnSpPr>
          <p:nvPr/>
        </p:nvCxnSpPr>
        <p:spPr>
          <a:xfrm flipH="1" flipV="1">
            <a:off x="3626125" y="6110451"/>
            <a:ext cx="800100" cy="1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 descr="Dashed line to N A Ashley, PhD &#10;LSU, 2009" title="Dashed line"/>
          <p:cNvCxnSpPr>
            <a:stCxn id="26" idx="1"/>
          </p:cNvCxnSpPr>
          <p:nvPr/>
        </p:nvCxnSpPr>
        <p:spPr>
          <a:xfrm flipH="1">
            <a:off x="3629443" y="6589931"/>
            <a:ext cx="800100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 descr="Dashed line to A A Heath, PhD &#10;LSU, 2014 " title="Dashed line"/>
          <p:cNvCxnSpPr>
            <a:stCxn id="27" idx="1"/>
          </p:cNvCxnSpPr>
          <p:nvPr/>
        </p:nvCxnSpPr>
        <p:spPr>
          <a:xfrm flipH="1" flipV="1">
            <a:off x="3629437" y="7606843"/>
            <a:ext cx="800100" cy="1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 rot="16200000" flipH="1">
            <a:off x="124020" y="4503748"/>
            <a:ext cx="62028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>
                <a:solidFill>
                  <a:schemeClr val="tx2"/>
                </a:solidFill>
                <a:latin typeface="Copperplate Gothic Light" pitchFamily="34" charset="0"/>
              </a:rPr>
              <a:t>ACADEMIC GENEALOGY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419600" y="7947078"/>
            <a:ext cx="1724025" cy="43088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P </a:t>
            </a:r>
            <a:r>
              <a:rPr lang="en-US" sz="1100" dirty="0" err="1"/>
              <a:t>Avij</a:t>
            </a:r>
            <a:r>
              <a:rPr lang="en-US" sz="1100" dirty="0"/>
              <a:t>, PhD </a:t>
            </a:r>
          </a:p>
          <a:p>
            <a:pPr algn="ctr"/>
            <a:r>
              <a:rPr lang="en-US" sz="1100" dirty="0"/>
              <a:t>LSU, 2015</a:t>
            </a:r>
          </a:p>
        </p:txBody>
      </p:sp>
      <p:cxnSp>
        <p:nvCxnSpPr>
          <p:cNvPr id="53" name="Straight Connector 52" descr="Dashed line to P Avij, PhD &#10;LSU, 2015" title="Dashed line"/>
          <p:cNvCxnSpPr/>
          <p:nvPr/>
        </p:nvCxnSpPr>
        <p:spPr>
          <a:xfrm flipH="1" flipV="1">
            <a:off x="3606247" y="8140374"/>
            <a:ext cx="800100" cy="1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429543" y="6921043"/>
            <a:ext cx="1724025" cy="43088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FS </a:t>
            </a:r>
            <a:r>
              <a:rPr lang="en-US" sz="1100" dirty="0" err="1"/>
              <a:t>Ehrenhauser</a:t>
            </a:r>
            <a:r>
              <a:rPr lang="en-US" sz="1100" dirty="0"/>
              <a:t>, PhD </a:t>
            </a:r>
          </a:p>
          <a:p>
            <a:pPr algn="ctr"/>
            <a:r>
              <a:rPr lang="en-US" sz="1100" dirty="0"/>
              <a:t>LSU, 2011 (co-advised)</a:t>
            </a:r>
          </a:p>
        </p:txBody>
      </p:sp>
      <p:cxnSp>
        <p:nvCxnSpPr>
          <p:cNvPr id="59" name="Straight Connector 58" descr="Dashed line to FS Ehrenhauser, PhD &#10;LSU, 2011 (co-advised)" title="Dashed line"/>
          <p:cNvCxnSpPr/>
          <p:nvPr/>
        </p:nvCxnSpPr>
        <p:spPr>
          <a:xfrm flipH="1">
            <a:off x="3636069" y="7136487"/>
            <a:ext cx="800100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419600" y="5372457"/>
            <a:ext cx="1724020" cy="43088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J Chen, PhD </a:t>
            </a:r>
          </a:p>
          <a:p>
            <a:pPr algn="ctr"/>
            <a:r>
              <a:rPr lang="en-US" sz="1100" dirty="0"/>
              <a:t>LSU, 2008</a:t>
            </a:r>
          </a:p>
        </p:txBody>
      </p:sp>
      <p:cxnSp>
        <p:nvCxnSpPr>
          <p:cNvPr id="61" name="Straight Connector 60" descr="Dashed line to J Chen, PhD &#10;LSU, 2008" title="Dashed line"/>
          <p:cNvCxnSpPr/>
          <p:nvPr/>
        </p:nvCxnSpPr>
        <p:spPr>
          <a:xfrm flipH="1" flipV="1">
            <a:off x="3636069" y="5587900"/>
            <a:ext cx="800100" cy="1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852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222</Words>
  <Application>Microsoft Office PowerPoint</Application>
  <PresentationFormat>On-screen Show (4:3)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Berlin Sans FB Demi</vt:lpstr>
      <vt:lpstr>Calibri</vt:lpstr>
      <vt:lpstr>Copperplate Gothic Light</vt:lpstr>
      <vt:lpstr>Office Theme</vt:lpstr>
      <vt:lpstr>PowerPoint Presentation</vt:lpstr>
    </vt:vector>
  </TitlesOfParts>
  <Company>Louisiana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Rachel Grant</cp:lastModifiedBy>
  <cp:revision>16</cp:revision>
  <dcterms:created xsi:type="dcterms:W3CDTF">2011-02-18T15:32:58Z</dcterms:created>
  <dcterms:modified xsi:type="dcterms:W3CDTF">2021-10-11T13:48:21Z</dcterms:modified>
</cp:coreProperties>
</file>